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23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0527" y="580809"/>
            <a:ext cx="5448725" cy="101115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587" y="1816354"/>
            <a:ext cx="6260465" cy="795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315">
              <a:lnSpc>
                <a:spcPct val="100000"/>
              </a:lnSpc>
              <a:spcBef>
                <a:spcPts val="100"/>
              </a:spcBef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REGLEMENT</a:t>
            </a:r>
            <a:r>
              <a:rPr sz="20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DU</a:t>
            </a:r>
            <a:r>
              <a:rPr sz="20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CHAMPIONNAT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INDIVIDUEL</a:t>
            </a:r>
            <a:r>
              <a:rPr sz="20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JEUNES</a:t>
            </a:r>
            <a:endParaRPr sz="20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1440"/>
              </a:spcBef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 marR="103505" algn="just">
              <a:lnSpc>
                <a:spcPct val="101699"/>
              </a:lnSpc>
            </a:pPr>
            <a:r>
              <a:rPr sz="1200" dirty="0">
                <a:latin typeface="Calibri"/>
                <a:cs typeface="Calibri"/>
              </a:rPr>
              <a:t>Chaque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année,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Comité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organise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Championnat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Individuel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filles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garçons,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qualificatif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pour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le </a:t>
            </a:r>
            <a:r>
              <a:rPr sz="1200" dirty="0">
                <a:latin typeface="Calibri"/>
                <a:cs typeface="Calibri"/>
              </a:rPr>
              <a:t>Championnat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Régional, par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catégorie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d’âge.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ouvert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tous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enfants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11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moins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à </a:t>
            </a:r>
            <a:r>
              <a:rPr sz="1200" dirty="0">
                <a:latin typeface="Calibri"/>
                <a:cs typeface="Calibri"/>
              </a:rPr>
              <a:t>18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plus,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nationalité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française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dont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licence</a:t>
            </a:r>
            <a:r>
              <a:rPr sz="1200" b="1" spc="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saison</a:t>
            </a:r>
            <a:r>
              <a:rPr sz="1200" b="1" spc="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en</a:t>
            </a:r>
            <a:r>
              <a:rPr sz="1200" b="1" spc="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cours</a:t>
            </a:r>
            <a:r>
              <a:rPr sz="1200" b="1" spc="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porte</a:t>
            </a:r>
            <a:r>
              <a:rPr sz="1200" b="1" spc="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mention </a:t>
            </a:r>
            <a:r>
              <a:rPr sz="1200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0"/>
              </a:spcBef>
            </a:pPr>
            <a:r>
              <a:rPr sz="1200" b="1" dirty="0">
                <a:latin typeface="Calibri"/>
                <a:cs typeface="Calibri"/>
              </a:rPr>
              <a:t>«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Compétition</a:t>
            </a:r>
            <a:r>
              <a:rPr sz="1200" b="1" spc="40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autorisée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».</a:t>
            </a:r>
            <a:r>
              <a:rPr sz="1200" b="1" spc="4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inscriptions,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dont</a:t>
            </a:r>
            <a:r>
              <a:rPr sz="1200" spc="4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montant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4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fixé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3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CD,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39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font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alibri"/>
                <a:cs typeface="Calibri"/>
              </a:rPr>
              <a:t>exclusivement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l’intermédiaire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clubs.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Aucun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enfant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n’est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autorisé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participer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dans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une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catégorie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autre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sienne.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suspension </a:t>
            </a:r>
            <a:r>
              <a:rPr sz="1200" dirty="0">
                <a:latin typeface="Calibri"/>
                <a:cs typeface="Calibri"/>
              </a:rPr>
              <a:t>définitive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 </a:t>
            </a:r>
            <a:r>
              <a:rPr sz="1200" spc="-10" dirty="0">
                <a:latin typeface="Calibri"/>
                <a:cs typeface="Calibri"/>
              </a:rPr>
              <a:t>Championnat,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seuls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participants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n’ayant pas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joué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seule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partie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ayant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remporté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seule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disputée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seront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remboursés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leur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engagement.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 marR="106680">
              <a:lnSpc>
                <a:spcPts val="148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Le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Championnat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comporte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une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qualificative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qui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déroule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dans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clubs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une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phase </a:t>
            </a:r>
            <a:r>
              <a:rPr sz="1200" dirty="0">
                <a:latin typeface="Calibri"/>
                <a:cs typeface="Calibri"/>
              </a:rPr>
              <a:t>finale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(voir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article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8)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lieu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déterminé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CD76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année.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ts val="1405"/>
              </a:lnSpc>
            </a:pPr>
            <a:r>
              <a:rPr sz="1200" dirty="0">
                <a:latin typeface="Calibri"/>
                <a:cs typeface="Calibri"/>
              </a:rPr>
              <a:t>La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qualificative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seulement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celle-</a:t>
            </a:r>
            <a:r>
              <a:rPr sz="1200" dirty="0">
                <a:latin typeface="Calibri"/>
                <a:cs typeface="Calibri"/>
              </a:rPr>
              <a:t>ci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jouera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Format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(2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manches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jeux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avec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jeu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décisif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6/6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jeu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décisif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10pts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guise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baseline="27777" dirty="0">
                <a:latin typeface="Calibri"/>
                <a:cs typeface="Calibri"/>
              </a:rPr>
              <a:t>ème</a:t>
            </a:r>
            <a:r>
              <a:rPr sz="1200" spc="97" baseline="27777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manche)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 marR="108585" algn="just">
              <a:lnSpc>
                <a:spcPct val="101699"/>
              </a:lnSpc>
            </a:pPr>
            <a:r>
              <a:rPr sz="1200" dirty="0">
                <a:latin typeface="Calibri"/>
                <a:cs typeface="Calibri"/>
              </a:rPr>
              <a:t>Le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Championnat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géré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Juge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Arbitre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nommé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CD,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aidé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adjoints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secteur.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Ils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sont</a:t>
            </a:r>
            <a:r>
              <a:rPr sz="1200" spc="2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chargés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d’établir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2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tableaux,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dans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2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respect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2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Règlements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Sportifs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en </a:t>
            </a:r>
            <a:r>
              <a:rPr sz="1200" dirty="0">
                <a:latin typeface="Calibri"/>
                <a:cs typeface="Calibri"/>
              </a:rPr>
              <a:t>vigueur,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qui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sont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consultables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Internet,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mesure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l’avancée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Championnat,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via </a:t>
            </a:r>
            <a:r>
              <a:rPr sz="1200" dirty="0">
                <a:latin typeface="Calibri"/>
                <a:cs typeface="Calibri"/>
              </a:rPr>
              <a:t>TEN’UP.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outre,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comité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championnat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mis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place,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composé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membres </a:t>
            </a:r>
            <a:r>
              <a:rPr sz="1200" dirty="0">
                <a:latin typeface="Calibri"/>
                <a:cs typeface="Calibri"/>
              </a:rPr>
              <a:t>dont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Président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CD76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membres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Comité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Direction.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(Voir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document,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la </a:t>
            </a:r>
            <a:r>
              <a:rPr sz="1200" dirty="0">
                <a:latin typeface="Calibri"/>
                <a:cs typeface="Calibri"/>
              </a:rPr>
              <a:t>constitution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pour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saison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cours).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 marR="109855">
              <a:lnSpc>
                <a:spcPts val="148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Pour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qualificative,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nombre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qualifiés,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têtes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séries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ainsi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qualifiés </a:t>
            </a:r>
            <a:r>
              <a:rPr sz="1200" dirty="0">
                <a:latin typeface="Calibri"/>
                <a:cs typeface="Calibri"/>
              </a:rPr>
              <a:t>directs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sont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déterminés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CST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début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saison.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1425"/>
              </a:spcBef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Sauf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exceptionnel,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examiné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commission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jeunes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Ligue,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forfait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l’abandon</a:t>
            </a:r>
            <a:endParaRPr sz="1200">
              <a:latin typeface="Calibri"/>
              <a:cs typeface="Calibri"/>
            </a:endParaRPr>
          </a:p>
          <a:p>
            <a:pPr marL="114300" marR="111760" algn="just">
              <a:lnSpc>
                <a:spcPct val="101699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lors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finale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fait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perdre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automatiquement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joueur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place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pour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Championnat Régional.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6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 marR="103505" algn="just">
              <a:lnSpc>
                <a:spcPct val="101699"/>
              </a:lnSpc>
            </a:pPr>
            <a:r>
              <a:rPr sz="1200" dirty="0">
                <a:latin typeface="Calibri"/>
                <a:cs typeface="Calibri"/>
              </a:rPr>
              <a:t>Chaque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club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qui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engage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enfants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doit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d’accueillir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tableau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Championnat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dont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taille </a:t>
            </a:r>
            <a:r>
              <a:rPr sz="1200" dirty="0">
                <a:latin typeface="Calibri"/>
                <a:cs typeface="Calibri"/>
              </a:rPr>
              <a:t>correspond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nombre</a:t>
            </a:r>
            <a:r>
              <a:rPr sz="1200" spc="-10" dirty="0">
                <a:latin typeface="Calibri"/>
                <a:cs typeface="Calibri"/>
              </a:rPr>
              <a:t> d’engagés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mettre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disposition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d’un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club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d’accueil.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7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l’exception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finale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où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superviseurs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sont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présents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finales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arbitrées,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les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Calibri"/>
                <a:cs typeface="Calibri"/>
              </a:rPr>
              <a:t>phases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qualificatives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déroulent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selon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«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partie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arbitre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».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6287" y="1252473"/>
            <a:ext cx="6237605" cy="6162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01600" marR="97155" algn="just">
              <a:lnSpc>
                <a:spcPct val="101699"/>
              </a:lnSpc>
            </a:pPr>
            <a:r>
              <a:rPr sz="1200" dirty="0">
                <a:latin typeface="Calibri"/>
                <a:cs typeface="Calibri"/>
              </a:rPr>
              <a:t>Pour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finale,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c’est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l’ETL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qui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fixe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nombre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qualifiés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sortants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dans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chaque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tableau.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Ils </a:t>
            </a:r>
            <a:r>
              <a:rPr sz="1200" dirty="0">
                <a:latin typeface="Calibri"/>
                <a:cs typeface="Calibri"/>
              </a:rPr>
              <a:t>sont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donc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élaborés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tenant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compte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ces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données.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Ils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doivent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comporter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maximum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Têtes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Série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positionnées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tant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telles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faisant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office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de.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classement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égal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c’est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le </a:t>
            </a:r>
            <a:r>
              <a:rPr sz="1200" dirty="0">
                <a:latin typeface="Calibri"/>
                <a:cs typeface="Calibri"/>
              </a:rPr>
              <a:t>palmarès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qui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devra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primer.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Si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celui-ci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n’est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significatif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sera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procédé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tirage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sort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en </a:t>
            </a:r>
            <a:r>
              <a:rPr sz="1200" dirty="0">
                <a:latin typeface="Calibri"/>
                <a:cs typeface="Calibri"/>
              </a:rPr>
              <a:t>présence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CST.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Aucun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repêchage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(Lucky-loser)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n’est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autorisé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(art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52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alinéa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-20" dirty="0">
                <a:latin typeface="Calibri"/>
                <a:cs typeface="Calibri"/>
              </a:rPr>
              <a:t> R.S)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101600" algn="just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ARTICLE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9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Au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cours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haque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Championnat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jeu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récompenses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559435" indent="-22923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59435" algn="l"/>
              </a:tabLst>
            </a:pP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Challenge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Jean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MORISSE</a:t>
            </a:r>
            <a:endParaRPr sz="1200">
              <a:latin typeface="Calibri"/>
              <a:cs typeface="Calibri"/>
            </a:endParaRPr>
          </a:p>
          <a:p>
            <a:pPr marL="559435" indent="-22923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59435" algn="l"/>
              </a:tabLst>
            </a:pPr>
            <a:r>
              <a:rPr sz="1200" dirty="0">
                <a:latin typeface="Calibri"/>
                <a:cs typeface="Calibri"/>
              </a:rPr>
              <a:t>Trophée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Chantal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BURNY</a:t>
            </a:r>
            <a:endParaRPr sz="1200">
              <a:latin typeface="Calibri"/>
              <a:cs typeface="Calibri"/>
            </a:endParaRPr>
          </a:p>
          <a:p>
            <a:pPr marL="101600" marR="93980" algn="just">
              <a:lnSpc>
                <a:spcPct val="101800"/>
              </a:lnSpc>
              <a:spcBef>
                <a:spcPts val="1465"/>
              </a:spcBef>
            </a:pPr>
            <a:r>
              <a:rPr sz="1200" dirty="0">
                <a:latin typeface="Calibri"/>
                <a:cs typeface="Calibri"/>
              </a:rPr>
              <a:t>Le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baseline="27777" dirty="0">
                <a:latin typeface="Calibri"/>
                <a:cs typeface="Calibri"/>
              </a:rPr>
              <a:t>er</a:t>
            </a:r>
            <a:r>
              <a:rPr sz="1200" spc="315" baseline="27777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s’adresse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aux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clubs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80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licences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club</a:t>
            </a:r>
            <a:r>
              <a:rPr sz="1200" spc="22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jeunes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11/18ans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plus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à</a:t>
            </a:r>
            <a:r>
              <a:rPr sz="1200" strike="sngStrike" spc="229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la</a:t>
            </a:r>
            <a:r>
              <a:rPr sz="1200" strike="sngStrike" spc="2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fin</a:t>
            </a:r>
            <a:r>
              <a:rPr sz="1200" strike="sngStrike" spc="2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de</a:t>
            </a:r>
            <a:r>
              <a:rPr sz="1200" strike="sngStrike" spc="229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la</a:t>
            </a:r>
            <a:r>
              <a:rPr sz="1200" strike="sngStrike" spc="225" dirty="0">
                <a:latin typeface="Calibri"/>
                <a:cs typeface="Calibri"/>
              </a:rPr>
              <a:t> </a:t>
            </a:r>
            <a:r>
              <a:rPr sz="1200" strike="sngStrike" spc="-10" dirty="0">
                <a:latin typeface="Calibri"/>
                <a:cs typeface="Calibri"/>
              </a:rPr>
              <a:t>saison</a:t>
            </a:r>
            <a:r>
              <a:rPr sz="1200" strike="noStrike" spc="-1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précédente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au</a:t>
            </a:r>
            <a:r>
              <a:rPr sz="1200" strike="noStrike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31</a:t>
            </a:r>
            <a:r>
              <a:rPr sz="1200" strike="noStrike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décembre</a:t>
            </a:r>
            <a:r>
              <a:rPr sz="1200" strike="noStrike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200" strike="noStrike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200" strike="noStrike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saison</a:t>
            </a:r>
            <a:r>
              <a:rPr sz="1200" strike="noStrike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1200" strike="noStrike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cours</a:t>
            </a:r>
            <a:r>
              <a:rPr sz="1200" strike="noStrike" dirty="0">
                <a:latin typeface="Calibri"/>
                <a:cs typeface="Calibri"/>
              </a:rPr>
              <a:t>,</a:t>
            </a:r>
            <a:r>
              <a:rPr sz="1200" strike="noStrike" spc="-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il</a:t>
            </a:r>
            <a:r>
              <a:rPr sz="1200" strike="noStrike" spc="-1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récompense</a:t>
            </a:r>
            <a:r>
              <a:rPr sz="1200" strike="noStrike" spc="-1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le</a:t>
            </a:r>
            <a:r>
              <a:rPr sz="1200" strike="noStrike" spc="-1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club</a:t>
            </a:r>
            <a:r>
              <a:rPr sz="1200" strike="noStrike" spc="-1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ayant obtenu</a:t>
            </a:r>
            <a:r>
              <a:rPr sz="1200" strike="noStrike" spc="-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le</a:t>
            </a:r>
            <a:r>
              <a:rPr sz="1200" strike="noStrike" spc="-5" dirty="0">
                <a:latin typeface="Calibri"/>
                <a:cs typeface="Calibri"/>
              </a:rPr>
              <a:t> </a:t>
            </a:r>
            <a:r>
              <a:rPr sz="1200" strike="noStrike" spc="-10" dirty="0">
                <a:latin typeface="Calibri"/>
                <a:cs typeface="Calibri"/>
              </a:rPr>
              <a:t>meilleur </a:t>
            </a:r>
            <a:r>
              <a:rPr sz="1200" strike="noStrike" dirty="0">
                <a:latin typeface="Calibri"/>
                <a:cs typeface="Calibri"/>
              </a:rPr>
              <a:t>ratio</a:t>
            </a:r>
            <a:r>
              <a:rPr sz="1200" strike="noStrike" spc="29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nombre</a:t>
            </a:r>
            <a:r>
              <a:rPr sz="1200" strike="noStrike" spc="28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d’engagés/nombre</a:t>
            </a:r>
            <a:r>
              <a:rPr sz="1200" strike="noStrike" spc="29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de</a:t>
            </a:r>
            <a:r>
              <a:rPr sz="1200" strike="noStrike" spc="29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licenciés,</a:t>
            </a:r>
            <a:r>
              <a:rPr sz="1200" strike="noStrike" spc="315" dirty="0"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200" strike="noStrike" spc="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200" strike="noStrike" spc="2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associé</a:t>
            </a:r>
            <a:r>
              <a:rPr sz="1200" strike="noStrike" spc="2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r>
              <a:rPr sz="1200" strike="noStrike" spc="2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l’attribution</a:t>
            </a:r>
            <a:r>
              <a:rPr sz="1200" strike="noStrike" spc="2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200" strike="noStrike" spc="2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sz="1200" strike="noStrike" spc="2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places</a:t>
            </a:r>
            <a:r>
              <a:rPr sz="1200" strike="noStrike" spc="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sngStrike" spc="-25" dirty="0">
                <a:latin typeface="Calibri"/>
                <a:cs typeface="Calibri"/>
              </a:rPr>
              <a:t>une</a:t>
            </a:r>
            <a:r>
              <a:rPr sz="1200" strike="noStrike" spc="-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récompense</a:t>
            </a:r>
            <a:r>
              <a:rPr sz="1200" strike="sngStrike" spc="-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financière</a:t>
            </a:r>
            <a:r>
              <a:rPr sz="1200" strike="sngStrike" spc="-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de</a:t>
            </a:r>
            <a:r>
              <a:rPr sz="1200" strike="sngStrike" spc="-1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200€</a:t>
            </a:r>
            <a:r>
              <a:rPr sz="1200" strike="sngStrike" spc="10" dirty="0"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r>
              <a:rPr sz="1200" strike="noStrike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spc="-10" dirty="0">
                <a:solidFill>
                  <a:srgbClr val="FF0000"/>
                </a:solidFill>
                <a:latin typeface="Calibri"/>
                <a:cs typeface="Calibri"/>
              </a:rPr>
              <a:t>l’occasion</a:t>
            </a:r>
            <a:r>
              <a:rPr sz="1200" strike="noStrike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200" strike="noStrike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l’opération</a:t>
            </a:r>
            <a:r>
              <a:rPr sz="1200" strike="noStrike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«</a:t>
            </a:r>
            <a:r>
              <a:rPr sz="1200" strike="noStrike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Billets</a:t>
            </a:r>
            <a:r>
              <a:rPr sz="1200" strike="noStrike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Gratuits</a:t>
            </a:r>
            <a:r>
              <a:rPr sz="1200" strike="noStrike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Journée</a:t>
            </a:r>
            <a:r>
              <a:rPr sz="1200" strike="noStrike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Jeunes</a:t>
            </a:r>
            <a:r>
              <a:rPr sz="1200" strike="noStrike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FFT</a:t>
            </a:r>
            <a:r>
              <a:rPr sz="1200" strike="noStrike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spc="-50" dirty="0">
                <a:solidFill>
                  <a:srgbClr val="FF0000"/>
                </a:solidFill>
                <a:latin typeface="Calibri"/>
                <a:cs typeface="Calibri"/>
              </a:rPr>
              <a:t>»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1200" strike="noStrike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1200" strike="noStrike" baseline="27777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1200" strike="noStrike" spc="307" baseline="277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mercredi</a:t>
            </a:r>
            <a:r>
              <a:rPr sz="1200" strike="noStrike" spc="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200" strike="noStrike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200" strike="noStrike" spc="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prochaine</a:t>
            </a:r>
            <a:r>
              <a:rPr sz="1200" strike="noStrike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édition</a:t>
            </a:r>
            <a:r>
              <a:rPr sz="1200" strike="noStrike" spc="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200" strike="noStrike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Roland</a:t>
            </a:r>
            <a:r>
              <a:rPr sz="1200" strike="noStrike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solidFill>
                  <a:srgbClr val="FF0000"/>
                </a:solidFill>
                <a:latin typeface="Calibri"/>
                <a:cs typeface="Calibri"/>
              </a:rPr>
              <a:t>Garros.</a:t>
            </a:r>
            <a:r>
              <a:rPr sz="1200" strike="noStrike" spc="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Il</a:t>
            </a:r>
            <a:r>
              <a:rPr sz="1200" strike="noStrike" spc="11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ne</a:t>
            </a:r>
            <a:r>
              <a:rPr sz="1200" strike="noStrike" spc="1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peut</a:t>
            </a:r>
            <a:r>
              <a:rPr sz="1200" strike="noStrike" spc="114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pas</a:t>
            </a:r>
            <a:r>
              <a:rPr sz="1200" strike="noStrike" spc="12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être</a:t>
            </a:r>
            <a:r>
              <a:rPr sz="1200" strike="noStrike" spc="12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remporté</a:t>
            </a:r>
            <a:r>
              <a:rPr sz="1200" strike="noStrike" spc="1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par</a:t>
            </a:r>
            <a:r>
              <a:rPr sz="1200" strike="noStrike" spc="120" dirty="0">
                <a:latin typeface="Calibri"/>
                <a:cs typeface="Calibri"/>
              </a:rPr>
              <a:t> </a:t>
            </a:r>
            <a:r>
              <a:rPr sz="1200" strike="noStrike" spc="-25" dirty="0">
                <a:latin typeface="Calibri"/>
                <a:cs typeface="Calibri"/>
              </a:rPr>
              <a:t>un </a:t>
            </a:r>
            <a:r>
              <a:rPr sz="1200" strike="noStrike" dirty="0">
                <a:latin typeface="Calibri"/>
                <a:cs typeface="Calibri"/>
              </a:rPr>
              <a:t>même</a:t>
            </a:r>
            <a:r>
              <a:rPr sz="1200" strike="noStrike" spc="-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club</a:t>
            </a:r>
            <a:r>
              <a:rPr sz="1200" strike="noStrike" spc="-1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2</a:t>
            </a:r>
            <a:r>
              <a:rPr sz="1200" strike="noStrike" spc="-2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années</a:t>
            </a:r>
            <a:r>
              <a:rPr sz="1200" strike="noStrike" spc="-3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de</a:t>
            </a:r>
            <a:r>
              <a:rPr sz="1200" strike="noStrike" spc="-4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suite,</a:t>
            </a:r>
            <a:r>
              <a:rPr sz="1200" strike="noStrike" spc="-3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dans</a:t>
            </a:r>
            <a:r>
              <a:rPr sz="1200" strike="noStrike" spc="-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ce</a:t>
            </a:r>
            <a:r>
              <a:rPr sz="1200" strike="noStrike" spc="-1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cas</a:t>
            </a:r>
            <a:r>
              <a:rPr sz="1200" strike="noStrike" spc="-2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c’est</a:t>
            </a:r>
            <a:r>
              <a:rPr sz="1200" strike="noStrike" spc="-15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le</a:t>
            </a:r>
            <a:r>
              <a:rPr sz="1200" strike="noStrike" spc="-3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club</a:t>
            </a:r>
            <a:r>
              <a:rPr sz="1200" strike="noStrike" spc="-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classé</a:t>
            </a:r>
            <a:r>
              <a:rPr sz="1200" strike="noStrike" spc="-3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2</a:t>
            </a:r>
            <a:r>
              <a:rPr sz="1200" strike="noStrike" baseline="27777" dirty="0">
                <a:latin typeface="Calibri"/>
                <a:cs typeface="Calibri"/>
              </a:rPr>
              <a:t>ème</a:t>
            </a:r>
            <a:r>
              <a:rPr sz="1200" strike="noStrike" spc="97" baseline="27777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qui</a:t>
            </a:r>
            <a:r>
              <a:rPr sz="1200" strike="noStrike" spc="-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remporte</a:t>
            </a:r>
            <a:r>
              <a:rPr sz="1200" strike="noStrike" spc="-20" dirty="0">
                <a:latin typeface="Calibri"/>
                <a:cs typeface="Calibri"/>
              </a:rPr>
              <a:t> </a:t>
            </a:r>
            <a:r>
              <a:rPr sz="1200" strike="noStrike" dirty="0">
                <a:latin typeface="Calibri"/>
                <a:cs typeface="Calibri"/>
              </a:rPr>
              <a:t>le</a:t>
            </a:r>
            <a:r>
              <a:rPr sz="1200" strike="noStrike" spc="-30" dirty="0">
                <a:latin typeface="Calibri"/>
                <a:cs typeface="Calibri"/>
              </a:rPr>
              <a:t> </a:t>
            </a:r>
            <a:r>
              <a:rPr sz="1200" strike="noStrike" spc="-10" dirty="0">
                <a:latin typeface="Calibri"/>
                <a:cs typeface="Calibri"/>
              </a:rPr>
              <a:t>Challenge.</a:t>
            </a:r>
            <a:endParaRPr sz="1200">
              <a:latin typeface="Calibri"/>
              <a:cs typeface="Calibri"/>
            </a:endParaRPr>
          </a:p>
          <a:p>
            <a:pPr marL="101600" marR="95885">
              <a:lnSpc>
                <a:spcPct val="101699"/>
              </a:lnSpc>
              <a:spcBef>
                <a:spcPts val="1460"/>
              </a:spcBef>
            </a:pPr>
            <a:r>
              <a:rPr sz="1200" dirty="0">
                <a:latin typeface="Calibri"/>
                <a:cs typeface="Calibri"/>
              </a:rPr>
              <a:t>Le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baseline="27777" dirty="0">
                <a:latin typeface="Calibri"/>
                <a:cs typeface="Calibri"/>
              </a:rPr>
              <a:t>eme</a:t>
            </a:r>
            <a:r>
              <a:rPr sz="1200" spc="97" baseline="27777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honorifique,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obtenu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addition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points,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remporté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club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ayant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obtenu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meilleurs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résultats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cours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finale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façon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suivante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330200" indent="-228600">
              <a:lnSpc>
                <a:spcPct val="100000"/>
              </a:lnSpc>
              <a:spcBef>
                <a:spcPts val="25"/>
              </a:spcBef>
              <a:buChar char="-"/>
              <a:tabLst>
                <a:tab pos="330200" algn="l"/>
              </a:tabLst>
            </a:pPr>
            <a:r>
              <a:rPr sz="1200" dirty="0">
                <a:latin typeface="Calibri"/>
                <a:cs typeface="Calibri"/>
              </a:rPr>
              <a:t>1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point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aux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qualifiés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participants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exempts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(en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raison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d’une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participation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à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tournoi</a:t>
            </a:r>
            <a:endParaRPr sz="1200">
              <a:latin typeface="Calibri"/>
              <a:cs typeface="Calibri"/>
            </a:endParaRPr>
          </a:p>
          <a:p>
            <a:pPr marL="3302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Tennis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Europe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ITF)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finale,</a:t>
            </a:r>
            <a:endParaRPr sz="1200">
              <a:latin typeface="Calibri"/>
              <a:cs typeface="Calibri"/>
            </a:endParaRPr>
          </a:p>
          <a:p>
            <a:pPr marL="365125" indent="-263525">
              <a:lnSpc>
                <a:spcPct val="100000"/>
              </a:lnSpc>
              <a:spcBef>
                <a:spcPts val="25"/>
              </a:spcBef>
              <a:buChar char="-"/>
              <a:tabLst>
                <a:tab pos="365125" algn="l"/>
              </a:tabLst>
            </a:pPr>
            <a:r>
              <a:rPr sz="1200" dirty="0">
                <a:latin typeface="Calibri"/>
                <a:cs typeface="Calibri"/>
              </a:rPr>
              <a:t>2pts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aux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¼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finalistes,</a:t>
            </a:r>
            <a:endParaRPr sz="1200">
              <a:latin typeface="Calibri"/>
              <a:cs typeface="Calibri"/>
            </a:endParaRPr>
          </a:p>
          <a:p>
            <a:pPr marL="330200" indent="-228600">
              <a:lnSpc>
                <a:spcPct val="100000"/>
              </a:lnSpc>
              <a:spcBef>
                <a:spcPts val="25"/>
              </a:spcBef>
              <a:buChar char="-"/>
              <a:tabLst>
                <a:tab pos="330200" algn="l"/>
              </a:tabLst>
            </a:pPr>
            <a:r>
              <a:rPr sz="1200" dirty="0">
                <a:latin typeface="Calibri"/>
                <a:cs typeface="Calibri"/>
              </a:rPr>
              <a:t>4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points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aux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½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finalistes,</a:t>
            </a:r>
            <a:endParaRPr sz="1200">
              <a:latin typeface="Calibri"/>
              <a:cs typeface="Calibri"/>
            </a:endParaRPr>
          </a:p>
          <a:p>
            <a:pPr marL="330200" indent="-228600">
              <a:lnSpc>
                <a:spcPct val="100000"/>
              </a:lnSpc>
              <a:spcBef>
                <a:spcPts val="25"/>
              </a:spcBef>
              <a:buChar char="-"/>
              <a:tabLst>
                <a:tab pos="330200" algn="l"/>
              </a:tabLst>
            </a:pPr>
            <a:r>
              <a:rPr sz="1200" dirty="0">
                <a:latin typeface="Calibri"/>
                <a:cs typeface="Calibri"/>
              </a:rPr>
              <a:t>6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points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aux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finalistes</a:t>
            </a:r>
            <a:endParaRPr sz="1200">
              <a:latin typeface="Calibri"/>
              <a:cs typeface="Calibri"/>
            </a:endParaRPr>
          </a:p>
          <a:p>
            <a:pPr marL="330200" indent="-228600">
              <a:lnSpc>
                <a:spcPct val="100000"/>
              </a:lnSpc>
              <a:spcBef>
                <a:spcPts val="25"/>
              </a:spcBef>
              <a:buChar char="-"/>
              <a:tabLst>
                <a:tab pos="330200" algn="l"/>
              </a:tabLst>
            </a:pPr>
            <a:r>
              <a:rPr sz="1200" dirty="0">
                <a:latin typeface="Calibri"/>
                <a:cs typeface="Calibri"/>
              </a:rPr>
              <a:t>10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points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aux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vainqueurs.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outre,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exempts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phase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finale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 verront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attribuer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qu’ils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auraient obtenu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lors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Calibri"/>
                <a:cs typeface="Calibri"/>
              </a:rPr>
              <a:t>leur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entrée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tableau.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</a:pPr>
            <a:r>
              <a:rPr sz="1200" strike="sngStrike" dirty="0">
                <a:latin typeface="Calibri"/>
                <a:cs typeface="Calibri"/>
              </a:rPr>
              <a:t>Lorsqu’un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club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ne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peut</a:t>
            </a:r>
            <a:r>
              <a:rPr sz="1200" strike="sngStrike" spc="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être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présent</a:t>
            </a:r>
            <a:r>
              <a:rPr sz="1200" strike="sngStrike" spc="3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lors</a:t>
            </a:r>
            <a:r>
              <a:rPr sz="1200" strike="sngStrike" spc="1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de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la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remise</a:t>
            </a:r>
            <a:r>
              <a:rPr sz="1200" strike="sngStrike" spc="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des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prix,</a:t>
            </a:r>
            <a:r>
              <a:rPr sz="1200" strike="sngStrike" spc="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il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doit</a:t>
            </a:r>
            <a:r>
              <a:rPr sz="1200" strike="sngStrike" spc="3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le</a:t>
            </a:r>
            <a:r>
              <a:rPr sz="1200" strike="sngStrike" spc="3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récupérer</a:t>
            </a:r>
            <a:r>
              <a:rPr sz="1200" strike="sngStrike" spc="3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au</a:t>
            </a:r>
            <a:r>
              <a:rPr sz="1200" strike="sngStrike" spc="2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CD</a:t>
            </a:r>
            <a:r>
              <a:rPr sz="1200" strike="sngStrike" spc="25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avant</a:t>
            </a:r>
            <a:r>
              <a:rPr sz="1200" strike="sngStrike" spc="35" dirty="0">
                <a:latin typeface="Calibri"/>
                <a:cs typeface="Calibri"/>
              </a:rPr>
              <a:t> </a:t>
            </a:r>
            <a:r>
              <a:rPr sz="1200" strike="sngStrike" spc="-25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25"/>
              </a:spcBef>
            </a:pPr>
            <a:r>
              <a:rPr sz="1200" strike="sngStrike" dirty="0">
                <a:latin typeface="Calibri"/>
                <a:cs typeface="Calibri"/>
              </a:rPr>
              <a:t>fin</a:t>
            </a:r>
            <a:r>
              <a:rPr sz="1200" strike="sngStrike" spc="-1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de</a:t>
            </a:r>
            <a:r>
              <a:rPr sz="1200" strike="sngStrike" spc="-10" dirty="0">
                <a:latin typeface="Calibri"/>
                <a:cs typeface="Calibri"/>
              </a:rPr>
              <a:t> </a:t>
            </a:r>
            <a:r>
              <a:rPr sz="1200" strike="sngStrike" dirty="0">
                <a:latin typeface="Calibri"/>
                <a:cs typeface="Calibri"/>
              </a:rPr>
              <a:t>la</a:t>
            </a:r>
            <a:r>
              <a:rPr sz="1200" strike="sngStrike" spc="-5" dirty="0">
                <a:latin typeface="Calibri"/>
                <a:cs typeface="Calibri"/>
              </a:rPr>
              <a:t> </a:t>
            </a:r>
            <a:r>
              <a:rPr sz="1200" strike="sngStrike" spc="-10" dirty="0">
                <a:latin typeface="Calibri"/>
                <a:cs typeface="Calibri"/>
              </a:rPr>
              <a:t>saison.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4770" y="7942326"/>
            <a:ext cx="4570730" cy="149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ahoma"/>
                <a:cs typeface="Tahoma"/>
              </a:rPr>
              <a:t>COMITE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DU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CHAMPIONNAT</a:t>
            </a:r>
            <a:endParaRPr sz="1400">
              <a:latin typeface="Tahoma"/>
              <a:cs typeface="Tahoma"/>
            </a:endParaRPr>
          </a:p>
          <a:p>
            <a:pPr marL="12700" marR="1270000" algn="ctr">
              <a:lnSpc>
                <a:spcPct val="100699"/>
              </a:lnSpc>
              <a:spcBef>
                <a:spcPts val="1685"/>
              </a:spcBef>
            </a:pPr>
            <a:r>
              <a:rPr sz="1400" dirty="0">
                <a:latin typeface="Tahoma"/>
                <a:cs typeface="Tahoma"/>
              </a:rPr>
              <a:t>Le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Président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du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Comité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de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Seine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Maritime </a:t>
            </a:r>
            <a:r>
              <a:rPr sz="1400" dirty="0">
                <a:latin typeface="Tahoma"/>
                <a:cs typeface="Tahoma"/>
              </a:rPr>
              <a:t>Le</a:t>
            </a:r>
            <a:r>
              <a:rPr sz="1400" spc="-5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Responsable</a:t>
            </a:r>
            <a:r>
              <a:rPr sz="1400" spc="-5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Commission</a:t>
            </a:r>
            <a:r>
              <a:rPr sz="1400" spc="-5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Arbitrage</a:t>
            </a:r>
            <a:endParaRPr sz="1400">
              <a:latin typeface="Tahoma"/>
              <a:cs typeface="Tahoma"/>
            </a:endParaRPr>
          </a:p>
          <a:p>
            <a:pPr marR="1255395" algn="ctr">
              <a:lnSpc>
                <a:spcPct val="100000"/>
              </a:lnSpc>
              <a:spcBef>
                <a:spcPts val="10"/>
              </a:spcBef>
            </a:pPr>
            <a:r>
              <a:rPr sz="1400" dirty="0">
                <a:latin typeface="Tahoma"/>
                <a:cs typeface="Tahoma"/>
              </a:rPr>
              <a:t>Un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Membre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Commission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Jeunes</a:t>
            </a:r>
            <a:endParaRPr sz="1400">
              <a:latin typeface="Tahoma"/>
              <a:cs typeface="Tahoma"/>
            </a:endParaRPr>
          </a:p>
          <a:p>
            <a:pPr marL="2583815">
              <a:lnSpc>
                <a:spcPct val="100000"/>
              </a:lnSpc>
              <a:spcBef>
                <a:spcPts val="1650"/>
              </a:spcBef>
            </a:pP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Validation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12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CD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23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juin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Calibri"/>
                <a:cs typeface="Calibri"/>
              </a:rPr>
              <a:t>2023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828</Words>
  <Application>Microsoft Office PowerPoint</Application>
  <PresentationFormat>Personnalisé</PresentationFormat>
  <Paragraphs>54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Tahoma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Comité Seine Maritime de Tennis</dc:creator>
  <cp:lastModifiedBy>Jennifer Bleusse</cp:lastModifiedBy>
  <cp:revision>1</cp:revision>
  <dcterms:created xsi:type="dcterms:W3CDTF">2024-01-22T11:04:30Z</dcterms:created>
  <dcterms:modified xsi:type="dcterms:W3CDTF">2024-01-22T11:01:33Z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2024-01-22T00:00:00Z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2024-01-22T00:00:00Z</vt:filetime>
  </property>
  <property fmtid="{D5CDD505-2E9C-101B-9397-08002B2CF9AE}" pid="5" name="Producer">
    <vt:lpwstr>Microsoft® Word 2019</vt:lpwstr>
  </property>
</Properties>
</file>